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285" r:id="rId6"/>
    <p:sldId id="276" r:id="rId7"/>
    <p:sldId id="275" r:id="rId8"/>
    <p:sldId id="303" r:id="rId9"/>
    <p:sldId id="305" r:id="rId10"/>
    <p:sldId id="306" r:id="rId11"/>
    <p:sldId id="308" r:id="rId12"/>
    <p:sldId id="316" r:id="rId13"/>
    <p:sldId id="317" r:id="rId14"/>
    <p:sldId id="318" r:id="rId15"/>
    <p:sldId id="300" r:id="rId16"/>
    <p:sldId id="320" r:id="rId17"/>
    <p:sldId id="319" r:id="rId18"/>
    <p:sldId id="321" r:id="rId19"/>
    <p:sldId id="296" r:id="rId20"/>
    <p:sldId id="323" r:id="rId21"/>
    <p:sldId id="298" r:id="rId22"/>
    <p:sldId id="314" r:id="rId23"/>
    <p:sldId id="325" r:id="rId24"/>
    <p:sldId id="326" r:id="rId25"/>
    <p:sldId id="324" r:id="rId26"/>
    <p:sldId id="302" r:id="rId27"/>
    <p:sldId id="313" r:id="rId28"/>
    <p:sldId id="289" r:id="rId29"/>
    <p:sldId id="315" r:id="rId30"/>
    <p:sldId id="29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2D8"/>
    <a:srgbClr val="D6E0EB"/>
    <a:srgbClr val="D84400"/>
    <a:srgbClr val="155B1D"/>
    <a:srgbClr val="26A635"/>
    <a:srgbClr val="82E28D"/>
    <a:srgbClr val="00CC00"/>
    <a:srgbClr val="98432A"/>
    <a:srgbClr val="446992"/>
    <a:srgbClr val="446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9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2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3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1125844"/>
            <a:ext cx="7683988" cy="1867436"/>
          </a:xfrm>
        </p:spPr>
        <p:txBody>
          <a:bodyPr/>
          <a:lstStyle/>
          <a:p>
            <a:r>
              <a:rPr lang="bg-BG" dirty="0"/>
              <a:t>Проектиране и разработване на приложение за набор и подбор на студенти за стажантски и работни позиции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4306320" cy="822610"/>
          </a:xfrm>
        </p:spPr>
        <p:txBody>
          <a:bodyPr/>
          <a:lstStyle/>
          <a:p>
            <a:r>
              <a:rPr lang="bg-BG" dirty="0"/>
              <a:t>Ирина Димова, ф.н. 19621644</a:t>
            </a:r>
          </a:p>
          <a:p>
            <a:r>
              <a:rPr lang="bg-BG" dirty="0"/>
              <a:t>Научен ръководител: ас. д-р Д. Стоянова</a:t>
            </a:r>
          </a:p>
          <a:p>
            <a:endParaRPr lang="en-US" dirty="0"/>
          </a:p>
        </p:txBody>
      </p:sp>
      <p:pic>
        <p:nvPicPr>
          <p:cNvPr id="5" name="Picture Placeholder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64374E86-3330-5912-727E-A1982039366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998" r="20998"/>
          <a:stretch>
            <a:fillRect/>
          </a:stretch>
        </p:blipFill>
        <p:spPr/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8C70-A975-C07E-C7CE-C6DAF748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274955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Моделиране на функционалните изисквания - студент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1BB43-F78F-5A06-4B92-50D4CC40FE41}"/>
              </a:ext>
            </a:extLst>
          </p:cNvPr>
          <p:cNvSpPr txBox="1"/>
          <p:nvPr/>
        </p:nvSpPr>
        <p:spPr>
          <a:xfrm>
            <a:off x="2622430" y="1535502"/>
            <a:ext cx="7013276" cy="51327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6" name="Graphic 13">
            <a:extLst>
              <a:ext uri="{FF2B5EF4-FFF2-40B4-BE49-F238E27FC236}">
                <a16:creationId xmlns:a16="http://schemas.microsoft.com/office/drawing/2014/main" id="{3B2CCC69-C806-7AAC-EF46-D67F4F96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1940" y="1505138"/>
            <a:ext cx="5969479" cy="50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8477-64DA-F162-4C0F-4D9D8254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07" y="60385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Релационен модел на БД</a:t>
            </a:r>
            <a:endParaRPr lang="en-US" dirty="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1EBB5054-DADB-09E3-ACBE-C59EB9664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14" y="769884"/>
            <a:ext cx="7660257" cy="59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74955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Interscape – </a:t>
            </a:r>
            <a:r>
              <a:rPr lang="bg-BG" dirty="0"/>
              <a:t>създаване на потребители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12052-7063-CCBF-1F5B-06AB859A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1" y="1493938"/>
            <a:ext cx="7813717" cy="4048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3CF0B-B1FE-E37E-93C3-581BB81D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015" y="2497280"/>
            <a:ext cx="2076450" cy="85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D23D7-226D-CDC9-245B-34A31F84A928}"/>
              </a:ext>
            </a:extLst>
          </p:cNvPr>
          <p:cNvSpPr txBox="1"/>
          <p:nvPr/>
        </p:nvSpPr>
        <p:spPr>
          <a:xfrm>
            <a:off x="9213151" y="2127948"/>
            <a:ext cx="135806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bg-B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-&gt; шаблон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5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C459-57D4-F33F-94F2-48D1FBC1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163" y="255621"/>
            <a:ext cx="8700596" cy="1009676"/>
          </a:xfrm>
        </p:spPr>
        <p:txBody>
          <a:bodyPr/>
          <a:lstStyle/>
          <a:p>
            <a:r>
              <a:rPr lang="bg-BG" dirty="0"/>
              <a:t>Потребители- индексна страница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4FB0D-F96F-4AAE-95E3-8D1059D8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50" y="1213466"/>
            <a:ext cx="9147499" cy="53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4126-D91F-073D-62F1-C4B53353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0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Процес за довършване на профил след създаване на профил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FC789-21A4-39AB-2D5D-79B5A30C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2" y="1405491"/>
            <a:ext cx="5316728" cy="1268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D2F03-4326-780B-F80B-623D2518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70" y="1324615"/>
            <a:ext cx="5289398" cy="5398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CC7BA6-FEA6-8EB9-0291-D1B31913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62" y="3115403"/>
            <a:ext cx="5289398" cy="35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6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1EED-5F77-A4B1-9BFD-8C3AD634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24942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Визуализация на профили и смяна на парола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E3D926-03A0-B725-F4EC-B5AC7FEB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4971"/>
            <a:ext cx="5834662" cy="310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969ABE-265F-4936-C90E-6CB06A16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16" y="1268639"/>
            <a:ext cx="5189755" cy="3103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2E2A6B-D26C-C49E-FAB8-C9B841B3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97" y="4424724"/>
            <a:ext cx="5300790" cy="22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74955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Interscape – </a:t>
            </a:r>
            <a:r>
              <a:rPr lang="bg-BG" dirty="0"/>
              <a:t>обяви</a:t>
            </a:r>
            <a:r>
              <a:rPr lang="en-US" dirty="0"/>
              <a:t> (</a:t>
            </a:r>
            <a:r>
              <a:rPr lang="bg-BG" dirty="0"/>
              <a:t>начален екран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F5EFB-F8E6-082B-A02C-3BA3B771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03" y="1022397"/>
            <a:ext cx="3495675" cy="177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4C840-F1D8-019B-57CC-2EC7459C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503" y="2914493"/>
            <a:ext cx="3495674" cy="1280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7B5D3-FDC9-4404-5BFA-99AEB960E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087" y="4324404"/>
            <a:ext cx="3495674" cy="1984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51D69-EF93-BC57-ADD1-9B915F524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32" y="1022397"/>
            <a:ext cx="7569116" cy="52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9F6E-6B03-3D91-8B44-6293A55F0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55" y="255335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Добавяне на обява</a:t>
            </a:r>
            <a:r>
              <a:rPr lang="en-US" dirty="0"/>
              <a:t> </a:t>
            </a:r>
            <a:r>
              <a:rPr lang="bg-BG" dirty="0"/>
              <a:t>от работодател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DFD2C-82EF-E1D6-FC07-71417837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90" y="1126237"/>
            <a:ext cx="8355326" cy="51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66" y="13738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Interscape – </a:t>
            </a:r>
            <a:r>
              <a:rPr lang="bg-BG" dirty="0"/>
              <a:t>визуализация на обява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0DCC8-D51D-9352-3EBB-F33FD0371590}"/>
              </a:ext>
            </a:extLst>
          </p:cNvPr>
          <p:cNvSpPr txBox="1"/>
          <p:nvPr/>
        </p:nvSpPr>
        <p:spPr>
          <a:xfrm>
            <a:off x="275166" y="1105246"/>
            <a:ext cx="21964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bg-B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-&gt; Администратор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CFA91-93DD-4CC0-7CE8-D258BA21530F}"/>
              </a:ext>
            </a:extLst>
          </p:cNvPr>
          <p:cNvSpPr txBox="1"/>
          <p:nvPr/>
        </p:nvSpPr>
        <p:spPr>
          <a:xfrm>
            <a:off x="275166" y="3689218"/>
            <a:ext cx="13933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bg-BG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-&gt; Студент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7F02B-34DE-88FE-6008-4A7627DFCE84}"/>
              </a:ext>
            </a:extLst>
          </p:cNvPr>
          <p:cNvSpPr txBox="1"/>
          <p:nvPr/>
        </p:nvSpPr>
        <p:spPr>
          <a:xfrm>
            <a:off x="6204853" y="2703852"/>
            <a:ext cx="18982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bg-BG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-&gt; Работодател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10CED-7521-FEA2-3403-2369A4BE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9" y="4077913"/>
            <a:ext cx="5711981" cy="1933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97DB85-F633-C61B-FA72-6721A537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64" y="3073184"/>
            <a:ext cx="5572270" cy="1601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7BFD59-E670-B869-DF0C-0AEEAA33B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19" y="1556379"/>
            <a:ext cx="5693076" cy="16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9D07-70E1-6A6F-39FF-EE9451C0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332239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Подаване на кандидатура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7994B-C679-A91C-3946-B423C531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6" y="1255208"/>
            <a:ext cx="5964320" cy="3830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085A26-79AB-BF63-45EE-8C3F8086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59" y="4133257"/>
            <a:ext cx="6112357" cy="23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Мотивация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15152" y="4589850"/>
            <a:ext cx="1877575" cy="506399"/>
          </a:xfrm>
        </p:spPr>
        <p:txBody>
          <a:bodyPr/>
          <a:lstStyle/>
          <a:p>
            <a:r>
              <a:rPr lang="bg-BG" dirty="0"/>
              <a:t>Оптимизиране на процеса за набиране на кадри от университети</a:t>
            </a:r>
            <a:endParaRPr 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139" y="3247867"/>
            <a:ext cx="1877575" cy="506399"/>
          </a:xfrm>
        </p:spPr>
        <p:txBody>
          <a:bodyPr/>
          <a:lstStyle/>
          <a:p>
            <a:r>
              <a:rPr lang="bg-BG" dirty="0"/>
              <a:t>Лесно намиране на работа/стаж за студенти с малък и без опит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57212" y="5348976"/>
            <a:ext cx="1877575" cy="506399"/>
          </a:xfrm>
        </p:spPr>
        <p:txBody>
          <a:bodyPr/>
          <a:lstStyle/>
          <a:p>
            <a:r>
              <a:rPr lang="bg-BG" dirty="0"/>
              <a:t>Придобиване на личен опит за използваните за разработката технологии</a:t>
            </a:r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19194" y="5348976"/>
            <a:ext cx="1877575" cy="506399"/>
          </a:xfrm>
        </p:spPr>
        <p:txBody>
          <a:bodyPr/>
          <a:lstStyle/>
          <a:p>
            <a:r>
              <a:rPr lang="bg-BG" dirty="0"/>
              <a:t>Опит в разработването, планирането и проектирането на софтуерни проекти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02652" y="3582200"/>
            <a:ext cx="1877575" cy="506399"/>
          </a:xfrm>
        </p:spPr>
        <p:txBody>
          <a:bodyPr/>
          <a:lstStyle/>
          <a:p>
            <a:r>
              <a:rPr lang="bg-BG" dirty="0"/>
              <a:t>Решаване на познати на потребителите съществуващи проблеми при подобни платформи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943F-CAB0-54D5-3324-F2070CD2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3" y="197309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Преглед и одобряване на кандидатури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0FC0A-ECD7-7615-7FB4-83F76FC3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40" y="1288503"/>
            <a:ext cx="6759998" cy="49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2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1899-6542-152C-6D6C-C3B02789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86" y="134942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Докладване на обява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DB0F-28C4-ED90-1C6C-5C23EA5A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48" y="2305832"/>
            <a:ext cx="5598170" cy="2246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81DE0-7AB0-756A-5BF4-1AD9C0C3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3" y="1012548"/>
            <a:ext cx="5508160" cy="2416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65ED5-7BF6-C289-F27C-F5C13925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2" y="3815566"/>
            <a:ext cx="5508161" cy="27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6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E4E4-6FB0-9D27-4905-51A63F71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27" y="206505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„Любими“ и „Имам интерес“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FBDAF-1033-CEC7-93B2-F3167161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0" y="3865270"/>
            <a:ext cx="5287113" cy="183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D0AD6D-18E7-70BE-2B34-2BA4673C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0" y="1768071"/>
            <a:ext cx="5287112" cy="1789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88773-3C9C-D76E-B79B-A34DB95D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387" y="916004"/>
            <a:ext cx="4568387" cy="2668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3DA3B5-5996-B2A8-B6B9-A5AD635E6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387" y="3699904"/>
            <a:ext cx="4576171" cy="29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406A-390F-CB84-2939-621F2519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Тестване на системата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0769C-074B-42F9-14D1-A041C35B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45" y="1745674"/>
            <a:ext cx="8288752" cy="39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8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me ideas are too big - FOROALFA">
            <a:extLst>
              <a:ext uri="{FF2B5EF4-FFF2-40B4-BE49-F238E27FC236}">
                <a16:creationId xmlns:a16="http://schemas.microsoft.com/office/drawing/2014/main" id="{DBBD6524-6DE8-F74C-DF40-95376771C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r="1484" b="1"/>
          <a:stretch/>
        </p:blipFill>
        <p:spPr bwMode="auto">
          <a:xfrm>
            <a:off x="7484531" y="503269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B0E14-EAA8-CED7-D052-103BF9E87966}"/>
              </a:ext>
            </a:extLst>
          </p:cNvPr>
          <p:cNvSpPr txBox="1"/>
          <p:nvPr/>
        </p:nvSpPr>
        <p:spPr>
          <a:xfrm>
            <a:off x="819351" y="2079591"/>
            <a:ext cx="5917879" cy="2007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bg-BG" altLang="zh-CN" sz="15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bg-BG" altLang="zh-CN" sz="8000" dirty="0">
                <a:solidFill>
                  <a:schemeClr val="bg1"/>
                </a:solidFill>
              </a:rPr>
              <a:t>Начален екран</a:t>
            </a:r>
            <a:r>
              <a:rPr lang="en-US" altLang="zh-CN" sz="8000" dirty="0">
                <a:solidFill>
                  <a:schemeClr val="bg1"/>
                </a:solidFill>
              </a:rPr>
              <a:t> </a:t>
            </a:r>
            <a:r>
              <a:rPr lang="bg-BG" altLang="zh-CN" sz="8000" dirty="0">
                <a:solidFill>
                  <a:schemeClr val="bg1"/>
                </a:solidFill>
              </a:rPr>
              <a:t>с важни данни и бързи връзки</a:t>
            </a:r>
            <a:endParaRPr lang="bg-BG" altLang="zh-CN" sz="80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bg-BG" altLang="zh-CN" sz="8000" dirty="0">
                <a:solidFill>
                  <a:schemeClr val="bg1"/>
                </a:solidFill>
              </a:rPr>
              <a:t>Допълнителни ф</a:t>
            </a:r>
            <a:r>
              <a:rPr lang="bg-BG" altLang="zh-CN" sz="8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илтри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bg-BG" altLang="zh-CN" sz="8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Известия и „Абонирай се“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bg-BG" altLang="zh-CN" sz="8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Съобщения</a:t>
            </a:r>
            <a:endParaRPr lang="en-US" altLang="zh-CN" sz="80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bg-BG" altLang="zh-CN" sz="8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Превод на различни езици за чуждестранни студенти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BE737-AFFB-DDFB-6A6B-E1DB8A19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64" y="934940"/>
            <a:ext cx="9823998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b="1" kern="1200" dirty="0">
                <a:latin typeface="+mj-lt"/>
                <a:ea typeface="+mj-ea"/>
                <a:cs typeface="+mj-cs"/>
              </a:rPr>
              <a:t>Бъдеща разработка</a:t>
            </a:r>
          </a:p>
        </p:txBody>
      </p:sp>
    </p:spTree>
    <p:extLst>
      <p:ext uri="{BB962C8B-B14F-4D97-AF65-F5344CB8AC3E}">
        <p14:creationId xmlns:p14="http://schemas.microsoft.com/office/powerpoint/2010/main" val="259144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302" y="2609311"/>
            <a:ext cx="5055698" cy="1325563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  <a:endParaRPr lang="en-US" dirty="0"/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91" y="1125844"/>
            <a:ext cx="7683988" cy="1867436"/>
          </a:xfrm>
        </p:spPr>
        <p:txBody>
          <a:bodyPr/>
          <a:lstStyle/>
          <a:p>
            <a:r>
              <a:rPr lang="bg-BG" dirty="0"/>
              <a:t>Проектиране и разработване на приложение за набор и подбор на студенти за стажантски и работни позиции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4306320" cy="822610"/>
          </a:xfrm>
        </p:spPr>
        <p:txBody>
          <a:bodyPr/>
          <a:lstStyle/>
          <a:p>
            <a:r>
              <a:rPr lang="bg-BG" dirty="0"/>
              <a:t>Ирина Димова, ф.н. 19621644</a:t>
            </a:r>
          </a:p>
          <a:p>
            <a:r>
              <a:rPr lang="bg-BG" dirty="0"/>
              <a:t>Научен ръководител: ас. д-р Д. Стоянова</a:t>
            </a:r>
          </a:p>
          <a:p>
            <a:endParaRPr lang="en-US" dirty="0"/>
          </a:p>
        </p:txBody>
      </p:sp>
      <p:pic>
        <p:nvPicPr>
          <p:cNvPr id="5" name="Picture Placeholder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64374E86-3330-5912-727E-A1982039366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998" r="20998"/>
          <a:stretch>
            <a:fillRect/>
          </a:stretch>
        </p:blipFill>
        <p:spPr/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35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 от рецензент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6697" y="1971441"/>
            <a:ext cx="5162709" cy="420683"/>
          </a:xfrm>
        </p:spPr>
        <p:txBody>
          <a:bodyPr/>
          <a:lstStyle/>
          <a:p>
            <a:r>
              <a:rPr lang="bg-BG" dirty="0"/>
              <a:t>В дипломната работа на стр. 62 сте записали, че при запазване на паролата в базата данни се използва метод за </a:t>
            </a:r>
            <a:r>
              <a:rPr lang="bg-BG" dirty="0" err="1"/>
              <a:t>хеширане</a:t>
            </a:r>
            <a:r>
              <a:rPr lang="bg-BG" dirty="0"/>
              <a:t> на пароли. Кой метод сте използвали за </a:t>
            </a:r>
            <a:r>
              <a:rPr lang="bg-BG" dirty="0" err="1"/>
              <a:t>хеширане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13809" y="2343846"/>
            <a:ext cx="5162709" cy="1506166"/>
          </a:xfrm>
        </p:spPr>
        <p:txBody>
          <a:bodyPr/>
          <a:lstStyle/>
          <a:p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86696" y="4137621"/>
            <a:ext cx="5162709" cy="420683"/>
          </a:xfrm>
        </p:spPr>
        <p:txBody>
          <a:bodyPr/>
          <a:lstStyle/>
          <a:p>
            <a:r>
              <a:rPr lang="bg-BG" dirty="0"/>
              <a:t>При реализация на вашето приложение сте използвали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 </a:t>
            </a:r>
            <a:r>
              <a:rPr lang="bg-BG" dirty="0"/>
              <a:t>метод. Обяснете каква е разликата между двата метода?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4707" y="4585201"/>
            <a:ext cx="5162709" cy="1177789"/>
          </a:xfrm>
        </p:spPr>
        <p:txBody>
          <a:bodyPr/>
          <a:lstStyle/>
          <a:p>
            <a:r>
              <a:rPr lang="bg-BG" dirty="0"/>
              <a:t>използване</a:t>
            </a:r>
            <a:endParaRPr lang="en-US" dirty="0"/>
          </a:p>
          <a:p>
            <a:r>
              <a:rPr lang="bg-BG" dirty="0"/>
              <a:t>предаване на данни</a:t>
            </a:r>
            <a:endParaRPr lang="en-US" dirty="0"/>
          </a:p>
          <a:p>
            <a:r>
              <a:rPr lang="bg-BG" dirty="0"/>
              <a:t>видимост и сигурност</a:t>
            </a:r>
          </a:p>
          <a:p>
            <a:r>
              <a:rPr lang="bg-BG" dirty="0" err="1"/>
              <a:t>идемпотентност</a:t>
            </a:r>
            <a:endParaRPr lang="en-US" dirty="0"/>
          </a:p>
          <a:p>
            <a:endParaRPr lang="en-US" dirty="0"/>
          </a:p>
        </p:txBody>
      </p:sp>
      <p:pic>
        <p:nvPicPr>
          <p:cNvPr id="29" name="Graphic 28" descr="Badge 1 with solid fill">
            <a:extLst>
              <a:ext uri="{FF2B5EF4-FFF2-40B4-BE49-F238E27FC236}">
                <a16:creationId xmlns:a16="http://schemas.microsoft.com/office/drawing/2014/main" id="{9EB515BD-B251-D391-7CFC-1408AC15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8268" y="1152902"/>
            <a:ext cx="565883" cy="565883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F1A93B67-BDEE-BFEB-8DB1-5ADF9BA90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269" y="3593967"/>
            <a:ext cx="565883" cy="5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9" y="1633806"/>
            <a:ext cx="5117162" cy="1325563"/>
          </a:xfrm>
        </p:spPr>
        <p:txBody>
          <a:bodyPr/>
          <a:lstStyle/>
          <a:p>
            <a:r>
              <a:rPr lang="bg-BG" altLang="zh-CN" dirty="0"/>
              <a:t>Цел на разработката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3073237"/>
            <a:ext cx="4651764" cy="1294530"/>
          </a:xfrm>
        </p:spPr>
        <p:txBody>
          <a:bodyPr/>
          <a:lstStyle/>
          <a:p>
            <a:r>
              <a:rPr lang="bg-BG" sz="1700" dirty="0"/>
              <a:t>Създаване на онлайн базиран софтуерен продукт, който съчетава: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700" dirty="0"/>
              <a:t>Улесняване на процеса на подбор на кадри от университети за стажантски и работни позиции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700" dirty="0"/>
              <a:t>Лесно намиране на работа/стаж за студенти</a:t>
            </a:r>
            <a:endParaRPr lang="en-US" sz="1700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986972"/>
            <a:ext cx="4253399" cy="1740114"/>
          </a:xfrm>
        </p:spPr>
        <p:txBody>
          <a:bodyPr/>
          <a:lstStyle/>
          <a:p>
            <a:r>
              <a:rPr lang="bg-BG" dirty="0"/>
              <a:t>Задачи към софтуера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67075" y="1159717"/>
            <a:ext cx="1725885" cy="900517"/>
          </a:xfrm>
        </p:spPr>
        <p:txBody>
          <a:bodyPr/>
          <a:lstStyle/>
          <a:p>
            <a:r>
              <a:rPr lang="bg-BG" sz="1600" dirty="0"/>
              <a:t>Създаване/</a:t>
            </a:r>
            <a:br>
              <a:rPr lang="bg-BG" sz="1600" dirty="0"/>
            </a:br>
            <a:r>
              <a:rPr lang="bg-BG" sz="1600" dirty="0"/>
              <a:t>импортиране/</a:t>
            </a:r>
            <a:br>
              <a:rPr lang="bg-BG" sz="1600" dirty="0"/>
            </a:br>
            <a:r>
              <a:rPr lang="bg-BG" sz="1600" dirty="0"/>
              <a:t>редактиране/</a:t>
            </a:r>
            <a:br>
              <a:rPr lang="bg-BG" sz="1600" dirty="0"/>
            </a:br>
            <a:r>
              <a:rPr lang="bg-BG" sz="1600" dirty="0"/>
              <a:t>активиране/</a:t>
            </a:r>
            <a:br>
              <a:rPr lang="bg-BG" sz="1600" dirty="0"/>
            </a:br>
            <a:r>
              <a:rPr lang="bg-BG" sz="1600" dirty="0"/>
              <a:t>деактивиране на потребители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72728" y="1099814"/>
            <a:ext cx="1904890" cy="1054728"/>
          </a:xfrm>
        </p:spPr>
        <p:txBody>
          <a:bodyPr/>
          <a:lstStyle/>
          <a:p>
            <a:r>
              <a:rPr lang="bg-BG" dirty="0"/>
              <a:t>Създаване/</a:t>
            </a:r>
            <a:br>
              <a:rPr lang="bg-BG" dirty="0"/>
            </a:br>
            <a:r>
              <a:rPr lang="bg-BG" dirty="0"/>
              <a:t>редактиране/</a:t>
            </a:r>
            <a:br>
              <a:rPr lang="bg-BG" dirty="0"/>
            </a:br>
            <a:r>
              <a:rPr lang="bg-BG" dirty="0"/>
              <a:t>активиране/</a:t>
            </a:r>
            <a:br>
              <a:rPr lang="bg-BG" dirty="0"/>
            </a:br>
            <a:r>
              <a:rPr lang="bg-BG" dirty="0"/>
              <a:t>деактивиране на обява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72670" y="4609089"/>
            <a:ext cx="1914694" cy="1089194"/>
          </a:xfrm>
        </p:spPr>
        <p:txBody>
          <a:bodyPr/>
          <a:lstStyle/>
          <a:p>
            <a:r>
              <a:rPr lang="bg-BG" dirty="0"/>
              <a:t>Добавяне/</a:t>
            </a:r>
            <a:br>
              <a:rPr lang="bg-BG" dirty="0"/>
            </a:br>
            <a:r>
              <a:rPr lang="bg-BG" dirty="0"/>
              <a:t>премахване на обява от любими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bg-BG" dirty="0"/>
              <a:t>Докладване/</a:t>
            </a:r>
            <a:br>
              <a:rPr lang="bg-BG" dirty="0"/>
            </a:br>
            <a:r>
              <a:rPr lang="bg-BG" dirty="0"/>
              <a:t>блокиране/</a:t>
            </a:r>
            <a:br>
              <a:rPr lang="bg-BG" dirty="0"/>
            </a:br>
            <a:r>
              <a:rPr lang="bg-BG" dirty="0"/>
              <a:t>освобождаване на обява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28572" y="2924606"/>
            <a:ext cx="2101445" cy="911501"/>
          </a:xfrm>
        </p:spPr>
        <p:txBody>
          <a:bodyPr/>
          <a:lstStyle/>
          <a:p>
            <a:r>
              <a:rPr lang="bg-BG" dirty="0"/>
              <a:t>Подаване/</a:t>
            </a:r>
            <a:br>
              <a:rPr lang="bg-BG" dirty="0"/>
            </a:br>
            <a:r>
              <a:rPr lang="bg-BG" dirty="0"/>
              <a:t>одобряване/</a:t>
            </a:r>
            <a:br>
              <a:rPr lang="bg-BG" dirty="0"/>
            </a:br>
            <a:r>
              <a:rPr lang="bg-BG" dirty="0"/>
              <a:t>отхвърляне на кандидатура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0036-B8C8-6A5B-32D9-6F08654C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1" y="3066710"/>
            <a:ext cx="5117162" cy="1325563"/>
          </a:xfrm>
        </p:spPr>
        <p:txBody>
          <a:bodyPr/>
          <a:lstStyle/>
          <a:p>
            <a:r>
              <a:rPr lang="bg-BG" dirty="0"/>
              <a:t>Преглед и анализ на съществуващи решения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2A92B6-6E24-0CC1-C514-D0FDF0AB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186" y="0"/>
            <a:ext cx="522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803020-319A-2089-D5E5-4BD49A13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Избор на средства за реализация</a:t>
            </a:r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B67261C-CD7F-A0FA-5C8C-8787812FB970}"/>
              </a:ext>
            </a:extLst>
          </p:cNvPr>
          <p:cNvSpPr/>
          <p:nvPr/>
        </p:nvSpPr>
        <p:spPr>
          <a:xfrm>
            <a:off x="1572404" y="3176964"/>
            <a:ext cx="1493274" cy="1289394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9F47321-00E8-B815-C849-44E3ADDAE2D1}"/>
              </a:ext>
            </a:extLst>
          </p:cNvPr>
          <p:cNvSpPr/>
          <p:nvPr/>
        </p:nvSpPr>
        <p:spPr>
          <a:xfrm>
            <a:off x="2757678" y="3894640"/>
            <a:ext cx="1465840" cy="1289394"/>
          </a:xfrm>
          <a:prstGeom prst="hexagon">
            <a:avLst/>
          </a:prstGeom>
          <a:solidFill>
            <a:srgbClr val="D6E0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1B6D2DB-C2EC-A45B-E171-1B1189381AD9}"/>
              </a:ext>
            </a:extLst>
          </p:cNvPr>
          <p:cNvSpPr/>
          <p:nvPr/>
        </p:nvSpPr>
        <p:spPr>
          <a:xfrm>
            <a:off x="2755508" y="1076925"/>
            <a:ext cx="1465840" cy="1289394"/>
          </a:xfrm>
          <a:prstGeom prst="hexagon">
            <a:avLst/>
          </a:prstGeom>
          <a:solidFill>
            <a:srgbClr val="AEC2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E61B78B-1A5F-F053-87F3-A0A69F1580D5}"/>
              </a:ext>
            </a:extLst>
          </p:cNvPr>
          <p:cNvSpPr/>
          <p:nvPr/>
        </p:nvSpPr>
        <p:spPr>
          <a:xfrm>
            <a:off x="1572403" y="4553334"/>
            <a:ext cx="1465840" cy="1289394"/>
          </a:xfrm>
          <a:prstGeom prst="hexagon">
            <a:avLst/>
          </a:prstGeom>
          <a:solidFill>
            <a:srgbClr val="D6E0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PHP - Wikipedia">
            <a:extLst>
              <a:ext uri="{FF2B5EF4-FFF2-40B4-BE49-F238E27FC236}">
                <a16:creationId xmlns:a16="http://schemas.microsoft.com/office/drawing/2014/main" id="{1C9F6AE2-C3B8-2BC5-CF2C-74ED26B2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6358">
            <a:off x="2935853" y="5618314"/>
            <a:ext cx="1153300" cy="6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0" descr="Git (софтуер) – Уикипедия">
            <a:extLst>
              <a:ext uri="{FF2B5EF4-FFF2-40B4-BE49-F238E27FC236}">
                <a16:creationId xmlns:a16="http://schemas.microsoft.com/office/drawing/2014/main" id="{793448FE-7CDF-7BD6-EB07-890492D2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61" y="6347691"/>
            <a:ext cx="873305" cy="3646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6" descr="PHP Framework Laravel – What is - Mazer.dev">
            <a:extLst>
              <a:ext uri="{FF2B5EF4-FFF2-40B4-BE49-F238E27FC236}">
                <a16:creationId xmlns:a16="http://schemas.microsoft.com/office/drawing/2014/main" id="{A07EA2D9-8AFD-2BC5-7520-01BF5FF4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58" y="777129"/>
            <a:ext cx="1623242" cy="5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graphics, graphic design, red, design&#10;&#10;Description automatically generated">
            <a:extLst>
              <a:ext uri="{FF2B5EF4-FFF2-40B4-BE49-F238E27FC236}">
                <a16:creationId xmlns:a16="http://schemas.microsoft.com/office/drawing/2014/main" id="{7ABEF1E4-0041-CD7D-D69A-93D23338C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6" y="162764"/>
            <a:ext cx="649693" cy="737402"/>
          </a:xfrm>
          <a:prstGeom prst="rect">
            <a:avLst/>
          </a:prstGeom>
        </p:spPr>
      </p:pic>
      <p:pic>
        <p:nvPicPr>
          <p:cNvPr id="19" name="Picture 52" descr="Hosted MySQL - Amazon RDS for MySQL - AWS">
            <a:extLst>
              <a:ext uri="{FF2B5EF4-FFF2-40B4-BE49-F238E27FC236}">
                <a16:creationId xmlns:a16="http://schemas.microsoft.com/office/drawing/2014/main" id="{5A14B001-FAF5-8063-C053-439F5CAA1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95" y="4823219"/>
            <a:ext cx="998741" cy="5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JavaScript – Уикипедия">
            <a:extLst>
              <a:ext uri="{FF2B5EF4-FFF2-40B4-BE49-F238E27FC236}">
                <a16:creationId xmlns:a16="http://schemas.microsoft.com/office/drawing/2014/main" id="{67318D2B-2881-4504-3C8F-6EC1E23F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07" y="1505161"/>
            <a:ext cx="569133" cy="56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0D8DCC-2E9B-7A77-D50B-36DCB97465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703" b="24460"/>
          <a:stretch/>
        </p:blipFill>
        <p:spPr>
          <a:xfrm>
            <a:off x="2809231" y="1488100"/>
            <a:ext cx="1358394" cy="4037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54">
            <a:extLst>
              <a:ext uri="{FF2B5EF4-FFF2-40B4-BE49-F238E27FC236}">
                <a16:creationId xmlns:a16="http://schemas.microsoft.com/office/drawing/2014/main" id="{17BFFD53-EDE5-1D36-A611-3AF2E6FA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65" y="5125550"/>
            <a:ext cx="1178096" cy="1449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25000"/>
                <a:alpha val="40000"/>
              </a:scheme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865144-A04E-4A32-54EB-9A32DA6BC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184" y="2353212"/>
            <a:ext cx="1334278" cy="2546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46">
            <a:extLst>
              <a:ext uri="{FF2B5EF4-FFF2-40B4-BE49-F238E27FC236}">
                <a16:creationId xmlns:a16="http://schemas.microsoft.com/office/drawing/2014/main" id="{7BD2AD37-07FB-7312-A49A-AB5473E63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84" r="-2514" b="-12979"/>
          <a:stretch/>
        </p:blipFill>
        <p:spPr bwMode="auto">
          <a:xfrm>
            <a:off x="2880893" y="4455954"/>
            <a:ext cx="1248268" cy="219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C3B80-317F-6637-C249-09E25BF4A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925" t="-2561" b="-4316"/>
          <a:stretch/>
        </p:blipFill>
        <p:spPr>
          <a:xfrm>
            <a:off x="1654674" y="3660255"/>
            <a:ext cx="1328734" cy="3493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0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7F25-373D-F998-4556-5255BEC0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Архитектура</a:t>
            </a:r>
            <a:endParaRPr lang="en-US" dirty="0"/>
          </a:p>
        </p:txBody>
      </p:sp>
      <p:pic>
        <p:nvPicPr>
          <p:cNvPr id="7" name="Picture 6" descr="A picture containing text, logo, screenshot, font&#10;&#10;Description automatically generated">
            <a:extLst>
              <a:ext uri="{FF2B5EF4-FFF2-40B4-BE49-F238E27FC236}">
                <a16:creationId xmlns:a16="http://schemas.microsoft.com/office/drawing/2014/main" id="{9969D0D3-97F7-5D58-C65C-5B1E2A2B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06" y="1852891"/>
            <a:ext cx="8188588" cy="31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0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6814-7B89-33C1-0221-353FAE60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8" y="194646"/>
            <a:ext cx="10889796" cy="1418998"/>
          </a:xfrm>
          <a:ln w="5502" cap="flat">
            <a:prstDash val="solid"/>
            <a:miter/>
          </a:ln>
        </p:spPr>
        <p:txBody>
          <a:bodyPr/>
          <a:lstStyle/>
          <a:p>
            <a:pPr algn="ctr"/>
            <a:r>
              <a:rPr lang="bg-BG" dirty="0"/>
              <a:t>Моделиране на функционалните изисквания - администратор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9AA48-3C60-9C56-C40D-113411D313D3}"/>
              </a:ext>
            </a:extLst>
          </p:cNvPr>
          <p:cNvSpPr txBox="1"/>
          <p:nvPr/>
        </p:nvSpPr>
        <p:spPr>
          <a:xfrm>
            <a:off x="585131" y="1450496"/>
            <a:ext cx="9441565" cy="4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86979DB9-4038-28DA-375D-44CC0617E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496" y="1557179"/>
            <a:ext cx="9306200" cy="45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453F-6D13-C59F-17A5-EC9E579B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4" y="238458"/>
            <a:ext cx="10889796" cy="1418998"/>
          </a:xfrm>
        </p:spPr>
        <p:txBody>
          <a:bodyPr/>
          <a:lstStyle/>
          <a:p>
            <a:pPr algn="ctr"/>
            <a:r>
              <a:rPr lang="bg-BG" dirty="0"/>
              <a:t>Моделиране на функционалните изисквания - работодател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BCF31-6488-1537-BACB-6B8EECD92026}"/>
              </a:ext>
            </a:extLst>
          </p:cNvPr>
          <p:cNvSpPr txBox="1"/>
          <p:nvPr/>
        </p:nvSpPr>
        <p:spPr>
          <a:xfrm>
            <a:off x="2130725" y="1657456"/>
            <a:ext cx="7936301" cy="4962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34C836A0-77E3-41CE-D9BD-91B231EB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4974" y="1657456"/>
            <a:ext cx="7644124" cy="4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1E1349-079A-46DA-8C56-B35AC6C117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A2AE28-B20A-43BD-B938-8C55A17924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24710</TotalTime>
  <Words>413</Words>
  <Application>Microsoft Office PowerPoint</Application>
  <PresentationFormat>Widescreen</PresentationFormat>
  <Paragraphs>65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Office 主题​​</vt:lpstr>
      <vt:lpstr>Проектиране и разработване на приложение за набор и подбор на студенти за стажантски и работни позиции</vt:lpstr>
      <vt:lpstr>Мотивация</vt:lpstr>
      <vt:lpstr>Цел на разработката</vt:lpstr>
      <vt:lpstr>Задачи към софтуера</vt:lpstr>
      <vt:lpstr>Преглед и анализ на съществуващи решения</vt:lpstr>
      <vt:lpstr>Избор на средства за реализация</vt:lpstr>
      <vt:lpstr>Архитектура</vt:lpstr>
      <vt:lpstr>Моделиране на функционалните изисквания - администратор</vt:lpstr>
      <vt:lpstr>Моделиране на функционалните изисквания - работодател</vt:lpstr>
      <vt:lpstr>Моделиране на функционалните изисквания - студент</vt:lpstr>
      <vt:lpstr>Релационен модел на БД</vt:lpstr>
      <vt:lpstr>Interscape – създаване на потребители</vt:lpstr>
      <vt:lpstr>Потребители- индексна страница</vt:lpstr>
      <vt:lpstr>Процес за довършване на профил след създаване на профил</vt:lpstr>
      <vt:lpstr>Визуализация на профили и смяна на парола</vt:lpstr>
      <vt:lpstr>Interscape – обяви (начален екран)</vt:lpstr>
      <vt:lpstr>Добавяне на обява от работодател</vt:lpstr>
      <vt:lpstr>Interscape – визуализация на обява</vt:lpstr>
      <vt:lpstr>Подаване на кандидатура</vt:lpstr>
      <vt:lpstr>Преглед и одобряване на кандидатури</vt:lpstr>
      <vt:lpstr>Докладване на обява</vt:lpstr>
      <vt:lpstr>„Любими“ и „Имам интерес“</vt:lpstr>
      <vt:lpstr>Тестване на системата</vt:lpstr>
      <vt:lpstr>Бъдеща разработка</vt:lpstr>
      <vt:lpstr>Благодаря за вниманието!</vt:lpstr>
      <vt:lpstr>Проектиране и разработване на приложение за набор и подбор на студенти за стажантски и работни позиции</vt:lpstr>
      <vt:lpstr>Въпроси от рецензент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Irina Dimova</dc:creator>
  <cp:lastModifiedBy>Irina Dimova</cp:lastModifiedBy>
  <cp:revision>44</cp:revision>
  <dcterms:created xsi:type="dcterms:W3CDTF">2023-06-11T11:39:22Z</dcterms:created>
  <dcterms:modified xsi:type="dcterms:W3CDTF">2023-07-12T19:26:14Z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